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7" r:id="rId2"/>
    <p:sldId id="278" r:id="rId3"/>
    <p:sldId id="257" r:id="rId4"/>
    <p:sldId id="258" r:id="rId5"/>
    <p:sldId id="267" r:id="rId6"/>
    <p:sldId id="268" r:id="rId7"/>
    <p:sldId id="259" r:id="rId8"/>
    <p:sldId id="273" r:id="rId9"/>
    <p:sldId id="270" r:id="rId10"/>
    <p:sldId id="269" r:id="rId11"/>
    <p:sldId id="261" r:id="rId12"/>
    <p:sldId id="263" r:id="rId13"/>
    <p:sldId id="271" r:id="rId14"/>
    <p:sldId id="262" r:id="rId15"/>
    <p:sldId id="272" r:id="rId16"/>
    <p:sldId id="274" r:id="rId17"/>
    <p:sldId id="275" r:id="rId18"/>
    <p:sldId id="276" r:id="rId19"/>
    <p:sldId id="279" r:id="rId20"/>
    <p:sldId id="264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/>
    <p:restoredTop sz="94658"/>
  </p:normalViewPr>
  <p:slideViewPr>
    <p:cSldViewPr snapToGrid="0" snapToObjects="1">
      <p:cViewPr varScale="1">
        <p:scale>
          <a:sx n="120" d="100"/>
          <a:sy n="120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a Velasco" userId="d3f0145a-80bd-4d4e-8782-dc826dccd779" providerId="ADAL" clId="{2205F3A9-302D-214B-AE8D-2A3F1FC82BAD}"/>
    <pc:docChg chg="modSld">
      <pc:chgData name="Alexandra Velasco" userId="d3f0145a-80bd-4d4e-8782-dc826dccd779" providerId="ADAL" clId="{2205F3A9-302D-214B-AE8D-2A3F1FC82BAD}" dt="2025-05-14T00:52:37.157" v="76" actId="20577"/>
      <pc:docMkLst>
        <pc:docMk/>
      </pc:docMkLst>
      <pc:sldChg chg="mod modShow">
        <pc:chgData name="Alexandra Velasco" userId="d3f0145a-80bd-4d4e-8782-dc826dccd779" providerId="ADAL" clId="{2205F3A9-302D-214B-AE8D-2A3F1FC82BAD}" dt="2025-05-12T00:42:40.467" v="1" actId="729"/>
        <pc:sldMkLst>
          <pc:docMk/>
          <pc:sldMk cId="1037127828" sldId="264"/>
        </pc:sldMkLst>
      </pc:sldChg>
      <pc:sldChg chg="mod modShow">
        <pc:chgData name="Alexandra Velasco" userId="d3f0145a-80bd-4d4e-8782-dc826dccd779" providerId="ADAL" clId="{2205F3A9-302D-214B-AE8D-2A3F1FC82BAD}" dt="2025-05-12T00:42:35.953" v="0" actId="729"/>
        <pc:sldMkLst>
          <pc:docMk/>
          <pc:sldMk cId="654887343" sldId="265"/>
        </pc:sldMkLst>
      </pc:sldChg>
      <pc:sldChg chg="modSp mod">
        <pc:chgData name="Alexandra Velasco" userId="d3f0145a-80bd-4d4e-8782-dc826dccd779" providerId="ADAL" clId="{2205F3A9-302D-214B-AE8D-2A3F1FC82BAD}" dt="2025-05-14T00:51:11.191" v="39" actId="1036"/>
        <pc:sldMkLst>
          <pc:docMk/>
          <pc:sldMk cId="65934396" sldId="275"/>
        </pc:sldMkLst>
        <pc:spChg chg="mod">
          <ac:chgData name="Alexandra Velasco" userId="d3f0145a-80bd-4d4e-8782-dc826dccd779" providerId="ADAL" clId="{2205F3A9-302D-214B-AE8D-2A3F1FC82BAD}" dt="2025-05-14T00:51:07.447" v="37" actId="20577"/>
          <ac:spMkLst>
            <pc:docMk/>
            <pc:sldMk cId="65934396" sldId="275"/>
            <ac:spMk id="3" creationId="{00000000-0000-0000-0000-000000000000}"/>
          </ac:spMkLst>
        </pc:spChg>
        <pc:picChg chg="mod">
          <ac:chgData name="Alexandra Velasco" userId="d3f0145a-80bd-4d4e-8782-dc826dccd779" providerId="ADAL" clId="{2205F3A9-302D-214B-AE8D-2A3F1FC82BAD}" dt="2025-05-14T00:51:11.191" v="39" actId="1036"/>
          <ac:picMkLst>
            <pc:docMk/>
            <pc:sldMk cId="65934396" sldId="275"/>
            <ac:picMk id="6" creationId="{75825721-9571-45A8-AF19-712791EDB26A}"/>
          </ac:picMkLst>
        </pc:picChg>
      </pc:sldChg>
      <pc:sldChg chg="modSp mod">
        <pc:chgData name="Alexandra Velasco" userId="d3f0145a-80bd-4d4e-8782-dc826dccd779" providerId="ADAL" clId="{2205F3A9-302D-214B-AE8D-2A3F1FC82BAD}" dt="2025-05-14T00:52:37.157" v="76" actId="20577"/>
        <pc:sldMkLst>
          <pc:docMk/>
          <pc:sldMk cId="2555017523" sldId="279"/>
        </pc:sldMkLst>
        <pc:spChg chg="mod">
          <ac:chgData name="Alexandra Velasco" userId="d3f0145a-80bd-4d4e-8782-dc826dccd779" providerId="ADAL" clId="{2205F3A9-302D-214B-AE8D-2A3F1FC82BAD}" dt="2025-05-14T00:52:37.157" v="76" actId="20577"/>
          <ac:spMkLst>
            <pc:docMk/>
            <pc:sldMk cId="2555017523" sldId="279"/>
            <ac:spMk id="3" creationId="{04B4C918-DB55-451C-BD61-171226F8B748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4T16:29:50.1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9979,'0'0'0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ED8B-444C-B143-8E21-54DA11DC2D3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9AF-E97E-214B-AAB0-7BF57920FE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ED8B-444C-B143-8E21-54DA11DC2D3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9AF-E97E-214B-AAB0-7BF57920FE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ED8B-444C-B143-8E21-54DA11DC2D3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9AF-E97E-214B-AAB0-7BF57920FE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ED8B-444C-B143-8E21-54DA11DC2D3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9AF-E97E-214B-AAB0-7BF57920FE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ED8B-444C-B143-8E21-54DA11DC2D3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9AF-E97E-214B-AAB0-7BF57920FE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ED8B-444C-B143-8E21-54DA11DC2D3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9AF-E97E-214B-AAB0-7BF57920FE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ED8B-444C-B143-8E21-54DA11DC2D3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9AF-E97E-214B-AAB0-7BF57920FE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9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ED8B-444C-B143-8E21-54DA11DC2D3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9AF-E97E-214B-AAB0-7BF57920FE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ED8B-444C-B143-8E21-54DA11DC2D3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9AF-E97E-214B-AAB0-7BF57920FE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ED8B-444C-B143-8E21-54DA11DC2D3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9AF-E97E-214B-AAB0-7BF57920FE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1ED8B-444C-B143-8E21-54DA11DC2D3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F9AF-E97E-214B-AAB0-7BF57920FE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1ED8B-444C-B143-8E21-54DA11DC2D3B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5F9AF-E97E-214B-AAB0-7BF57920FE0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Relationship Id="rId9" Type="http://schemas.openxmlformats.org/officeDocument/2006/relationships/image" Target="../media/image10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E38AC-3EF0-4C39-833F-5FD941B856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INTRODUCCIÓN A LA ROBÓTICA MÓVIL</a:t>
            </a:r>
          </a:p>
        </p:txBody>
      </p:sp>
    </p:spTree>
    <p:extLst>
      <p:ext uri="{BB962C8B-B14F-4D97-AF65-F5344CB8AC3E}">
        <p14:creationId xmlns:p14="http://schemas.microsoft.com/office/powerpoint/2010/main" val="4153568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Restricciones</a:t>
            </a:r>
            <a:r>
              <a:rPr lang="en-US" sz="4000" dirty="0"/>
              <a:t> </a:t>
            </a:r>
            <a:r>
              <a:rPr lang="en-US" sz="4000" dirty="0" err="1"/>
              <a:t>cinem</a:t>
            </a:r>
            <a:r>
              <a:rPr lang="es-ES_tradnl" sz="4000" dirty="0"/>
              <a:t>áticas: </a:t>
            </a:r>
            <a:r>
              <a:rPr lang="en-US" sz="4000" dirty="0" err="1"/>
              <a:t>Ruedas</a:t>
            </a:r>
            <a:r>
              <a:rPr lang="en-US" sz="4000" dirty="0"/>
              <a:t> </a:t>
            </a:r>
            <a:r>
              <a:rPr lang="en-US" sz="4000" dirty="0" err="1"/>
              <a:t>est</a:t>
            </a:r>
            <a:r>
              <a:rPr lang="es-ES_tradnl" sz="4000" dirty="0" err="1"/>
              <a:t>ándar</a:t>
            </a:r>
            <a:r>
              <a:rPr lang="es-ES_tradnl" sz="4000" dirty="0">
                <a:sym typeface="Wingdings"/>
              </a:rPr>
              <a:t> </a:t>
            </a:r>
            <a:r>
              <a:rPr lang="en-US" sz="4000" dirty="0" err="1"/>
              <a:t>fijas</a:t>
            </a:r>
            <a:r>
              <a:rPr lang="en-US" sz="40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4" y="1541833"/>
            <a:ext cx="8147810" cy="528426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719238" y="1488560"/>
            <a:ext cx="40616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s-ES_tradnl" sz="2400" dirty="0"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es-ES_tradnl" sz="2400" dirty="0">
                <a:sym typeface="Wingdings"/>
              </a:rPr>
              <a:t>A  posición de la rueda en el marco de referencia local (en coordenadas polares: distancia  </a:t>
            </a:r>
            <a:r>
              <a:rPr lang="es-ES_tradnl" sz="2400" i="1" dirty="0">
                <a:latin typeface="Times New Roman" charset="0"/>
                <a:ea typeface="Times New Roman" charset="0"/>
                <a:cs typeface="Times New Roman" charset="0"/>
                <a:sym typeface="Wingdings"/>
              </a:rPr>
              <a:t>l, </a:t>
            </a:r>
            <a:r>
              <a:rPr lang="es-ES_tradnl" sz="2400" dirty="0">
                <a:sym typeface="Wingdings"/>
              </a:rPr>
              <a:t>ángulo      )</a:t>
            </a:r>
          </a:p>
          <a:p>
            <a:pPr marL="342900" indent="-342900">
              <a:buFont typeface="Arial" charset="0"/>
              <a:buChar char="•"/>
            </a:pPr>
            <a:r>
              <a:rPr lang="es-ES_tradnl" sz="2400" dirty="0">
                <a:sym typeface="Wingdings"/>
              </a:rPr>
              <a:t>    ángulo del plano de la rueda con respecto al chasis (fijo)</a:t>
            </a:r>
          </a:p>
          <a:p>
            <a:pPr marL="342900" indent="-342900">
              <a:buFont typeface="Arial" charset="0"/>
              <a:buChar char="•"/>
            </a:pPr>
            <a:r>
              <a:rPr lang="es-ES_tradnl" sz="2400" dirty="0">
                <a:sym typeface="Wingdings"/>
              </a:rPr>
              <a:t>Radio r</a:t>
            </a:r>
          </a:p>
          <a:p>
            <a:pPr marL="342900" indent="-342900">
              <a:buFont typeface="Arial" charset="0"/>
              <a:buChar char="•"/>
            </a:pPr>
            <a:r>
              <a:rPr lang="es-ES_tradnl" sz="2400" dirty="0">
                <a:sym typeface="Wingdings"/>
              </a:rPr>
              <a:t>Gira  posición angular alrededor del eje horizontal cambia en el tiempo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        </a:t>
            </a:r>
            <a:r>
              <a:rPr lang="en-US" sz="2400" dirty="0" err="1"/>
              <a:t>velocidad</a:t>
            </a:r>
            <a:r>
              <a:rPr lang="en-US" sz="2400" dirty="0"/>
              <a:t> de </a:t>
            </a:r>
            <a:r>
              <a:rPr lang="en-US" sz="2400" dirty="0" err="1"/>
              <a:t>giro</a:t>
            </a:r>
            <a:r>
              <a:rPr lang="en-US" sz="2400" dirty="0"/>
              <a:t> de la </a:t>
            </a:r>
            <a:r>
              <a:rPr lang="en-US" sz="2400" dirty="0" err="1"/>
              <a:t>rueda</a:t>
            </a:r>
            <a:endParaRPr lang="en-US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712" y="3108851"/>
            <a:ext cx="206153" cy="22824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039" y="3429000"/>
            <a:ext cx="222250" cy="2984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9331" y="5946289"/>
            <a:ext cx="487462" cy="3602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3" name="Entrada de lápiz 52">
                <a:extLst>
                  <a:ext uri="{FF2B5EF4-FFF2-40B4-BE49-F238E27FC236}">
                    <a16:creationId xmlns:a16="http://schemas.microsoft.com/office/drawing/2014/main" id="{750B60BB-9C34-8944-BC33-D1D595645043}"/>
                  </a:ext>
                </a:extLst>
              </p14:cNvPr>
              <p14:cNvContentPartPr/>
              <p14:nvPr/>
            </p14:nvContentPartPr>
            <p14:xfrm>
              <a:off x="5399708" y="3855055"/>
              <a:ext cx="360" cy="360"/>
            </p14:xfrm>
          </p:contentPart>
        </mc:Choice>
        <mc:Fallback xmlns="">
          <p:pic>
            <p:nvPicPr>
              <p:cNvPr id="53" name="Entrada de lápiz 52">
                <a:extLst>
                  <a:ext uri="{FF2B5EF4-FFF2-40B4-BE49-F238E27FC236}">
                    <a16:creationId xmlns:a16="http://schemas.microsoft.com/office/drawing/2014/main" id="{750B60BB-9C34-8944-BC33-D1D5956450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84588" y="3839935"/>
                <a:ext cx="30960" cy="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352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893" y="365125"/>
            <a:ext cx="11483163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Restricciones</a:t>
            </a:r>
            <a:r>
              <a:rPr lang="en-US" sz="3600" dirty="0"/>
              <a:t> </a:t>
            </a:r>
            <a:r>
              <a:rPr lang="en-US" sz="3600" dirty="0" err="1"/>
              <a:t>cinem</a:t>
            </a:r>
            <a:r>
              <a:rPr lang="es-ES_tradnl" sz="3600" dirty="0"/>
              <a:t>áticas: </a:t>
            </a:r>
            <a:r>
              <a:rPr lang="en-US" sz="3600" dirty="0" err="1"/>
              <a:t>Ruedas</a:t>
            </a:r>
            <a:r>
              <a:rPr lang="en-US" sz="3600" dirty="0"/>
              <a:t> </a:t>
            </a:r>
            <a:r>
              <a:rPr lang="en-US" sz="3600" dirty="0" err="1"/>
              <a:t>est</a:t>
            </a:r>
            <a:r>
              <a:rPr lang="es-ES_tradnl" sz="3600" dirty="0" err="1"/>
              <a:t>ándar</a:t>
            </a:r>
            <a:r>
              <a:rPr lang="es-ES_tradnl" sz="3600" dirty="0">
                <a:sym typeface="Wingdings"/>
              </a:rPr>
              <a:t> </a:t>
            </a:r>
            <a:r>
              <a:rPr lang="en-US" sz="3600" dirty="0" err="1">
                <a:sym typeface="Wingdings"/>
              </a:rPr>
              <a:t>direccionables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31" y="1580412"/>
            <a:ext cx="7905210" cy="52427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55442" y="1850065"/>
            <a:ext cx="41892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s-ES_tradnl" sz="2800" dirty="0"/>
              <a:t>Igual a la anterior, con una diferencia:</a:t>
            </a:r>
          </a:p>
          <a:p>
            <a:pPr marL="342900" indent="-342900">
              <a:buFont typeface="Arial" charset="0"/>
              <a:buChar char="•"/>
            </a:pPr>
            <a:r>
              <a:rPr lang="es-ES_tradnl" sz="2800" dirty="0">
                <a:sym typeface="Wingdings"/>
              </a:rPr>
              <a:t>       es el ángulo de orientación de la rueda con respecto al chasis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170" y="2777641"/>
            <a:ext cx="493841" cy="41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>
            <a:normAutofit/>
          </a:bodyPr>
          <a:lstStyle/>
          <a:p>
            <a:r>
              <a:rPr lang="en-US" sz="3700" dirty="0" err="1"/>
              <a:t>Restricciones</a:t>
            </a:r>
            <a:r>
              <a:rPr lang="en-US" sz="3700" dirty="0"/>
              <a:t> </a:t>
            </a:r>
            <a:r>
              <a:rPr lang="en-US" sz="3700" dirty="0" err="1"/>
              <a:t>cinem</a:t>
            </a:r>
            <a:r>
              <a:rPr lang="es-ES_tradnl" sz="3700" dirty="0"/>
              <a:t>áticas: </a:t>
            </a:r>
            <a:r>
              <a:rPr lang="en-US" sz="3700" dirty="0" err="1"/>
              <a:t>Ruedas</a:t>
            </a:r>
            <a:r>
              <a:rPr lang="en-US" sz="3700" dirty="0"/>
              <a:t> </a:t>
            </a:r>
            <a:r>
              <a:rPr lang="en-US" sz="3700" dirty="0" err="1"/>
              <a:t>omnidireccionales</a:t>
            </a:r>
            <a:r>
              <a:rPr lang="en-US" sz="3700" dirty="0"/>
              <a:t> </a:t>
            </a:r>
            <a:r>
              <a:rPr lang="es-ES_tradnl" sz="3700" dirty="0">
                <a:sym typeface="Wingdings"/>
              </a:rPr>
              <a:t> </a:t>
            </a:r>
            <a:r>
              <a:rPr lang="en-US" sz="3700" dirty="0" err="1"/>
              <a:t>suecas</a:t>
            </a:r>
            <a:endParaRPr lang="en-US" sz="3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1" y="1711953"/>
            <a:ext cx="7540256" cy="51044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51405" y="1339706"/>
            <a:ext cx="469958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Rueda </a:t>
            </a:r>
            <a:r>
              <a:rPr lang="en-US" sz="2800" dirty="0" err="1"/>
              <a:t>estándar</a:t>
            </a:r>
            <a:r>
              <a:rPr lang="en-US" sz="2800" dirty="0"/>
              <a:t> </a:t>
            </a:r>
            <a:r>
              <a:rPr lang="en-US" sz="2800" dirty="0" err="1"/>
              <a:t>fija</a:t>
            </a:r>
            <a:r>
              <a:rPr lang="en-US" sz="2800" dirty="0"/>
              <a:t> con un</a:t>
            </a:r>
            <a:r>
              <a:rPr lang="en-US" sz="2800" dirty="0">
                <a:sym typeface="Wingdings"/>
              </a:rPr>
              <a:t> </a:t>
            </a:r>
            <a:r>
              <a:rPr lang="en-US" sz="2800" dirty="0" err="1">
                <a:sym typeface="Wingdings"/>
              </a:rPr>
              <a:t>DoF</a:t>
            </a:r>
            <a:r>
              <a:rPr lang="en-US" sz="2800" dirty="0">
                <a:sym typeface="Wingdings"/>
              </a:rPr>
              <a:t> </a:t>
            </a:r>
            <a:r>
              <a:rPr lang="en-US" sz="2800" dirty="0" err="1">
                <a:sym typeface="Wingdings"/>
              </a:rPr>
              <a:t>adicional</a:t>
            </a:r>
            <a:r>
              <a:rPr lang="en-US" sz="2800" dirty="0">
                <a:sym typeface="Wingdings"/>
              </a:rPr>
              <a:t> (</a:t>
            </a:r>
            <a:r>
              <a:rPr lang="en-US" sz="2800" dirty="0" err="1">
                <a:sym typeface="Wingdings"/>
              </a:rPr>
              <a:t>rodillos</a:t>
            </a:r>
            <a:r>
              <a:rPr lang="en-US" sz="2800" dirty="0">
                <a:sym typeface="Wingdings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 err="1">
                <a:sym typeface="Wingdings"/>
              </a:rPr>
              <a:t>Rodillos</a:t>
            </a:r>
            <a:r>
              <a:rPr lang="en-US" sz="2800" dirty="0">
                <a:sym typeface="Wingdings"/>
              </a:rPr>
              <a:t> </a:t>
            </a:r>
            <a:r>
              <a:rPr lang="es-CO" sz="2800" dirty="0">
                <a:sym typeface="Wingdings"/>
              </a:rPr>
              <a:t>con </a:t>
            </a:r>
            <a:r>
              <a:rPr lang="es-ES_tradnl" sz="2800" dirty="0">
                <a:sym typeface="Wingdings"/>
              </a:rPr>
              <a:t>ejes antiparalelos al eje principal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    </a:t>
            </a:r>
            <a:r>
              <a:rPr lang="en-US" sz="2800" dirty="0">
                <a:sym typeface="Wingdings"/>
              </a:rPr>
              <a:t> </a:t>
            </a:r>
            <a:r>
              <a:rPr lang="es-ES_tradnl" sz="2800" dirty="0">
                <a:sym typeface="Wingdings"/>
              </a:rPr>
              <a:t>ángulo entre el eje del rodillo y el eje de la rueda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896" y="3170874"/>
            <a:ext cx="275408" cy="32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con </a:t>
            </a:r>
            <a:r>
              <a:rPr lang="en-US" dirty="0" err="1"/>
              <a:t>ruedas</a:t>
            </a:r>
            <a:r>
              <a:rPr lang="en-US" dirty="0"/>
              <a:t> </a:t>
            </a:r>
            <a:r>
              <a:rPr lang="en-US" dirty="0" err="1"/>
              <a:t>suecas</a:t>
            </a:r>
            <a:r>
              <a:rPr lang="en-US" dirty="0"/>
              <a:t>, DLR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9472" y="1336529"/>
            <a:ext cx="7242544" cy="4351338"/>
          </a:xfrm>
        </p:spPr>
        <p:txBody>
          <a:bodyPr>
            <a:norm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www.youtube.com</a:t>
            </a:r>
            <a:r>
              <a:rPr lang="en-US" sz="2400" dirty="0"/>
              <a:t>/</a:t>
            </a:r>
            <a:r>
              <a:rPr lang="en-US" sz="2400" dirty="0" err="1"/>
              <a:t>watch?v</a:t>
            </a:r>
            <a:r>
              <a:rPr lang="en-US" sz="2400" dirty="0"/>
              <a:t>=</a:t>
            </a:r>
            <a:r>
              <a:rPr lang="en-US" sz="2400" dirty="0" err="1"/>
              <a:t>hLfETtUmzHg</a:t>
            </a:r>
            <a:endParaRPr lang="en-US" sz="2400" dirty="0"/>
          </a:p>
        </p:txBody>
      </p:sp>
      <p:pic>
        <p:nvPicPr>
          <p:cNvPr id="4" name="Robot with Swedish Wheels, DL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667" y="1899219"/>
            <a:ext cx="8815610" cy="495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3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Restricciones</a:t>
            </a:r>
            <a:r>
              <a:rPr lang="en-US" dirty="0"/>
              <a:t> </a:t>
            </a:r>
            <a:r>
              <a:rPr lang="en-US" dirty="0" err="1"/>
              <a:t>cinem</a:t>
            </a:r>
            <a:r>
              <a:rPr lang="es-ES_tradnl" dirty="0"/>
              <a:t>áticas: </a:t>
            </a:r>
            <a:r>
              <a:rPr lang="en-US" dirty="0" err="1"/>
              <a:t>Ruedas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castor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5" y="1354839"/>
            <a:ext cx="7485405" cy="52267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06669" y="1297176"/>
            <a:ext cx="466406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err="1"/>
              <a:t>Direccionamiento</a:t>
            </a:r>
            <a:r>
              <a:rPr lang="en-US" sz="2800" dirty="0"/>
              <a:t> </a:t>
            </a:r>
            <a:r>
              <a:rPr lang="en-US" sz="2800" dirty="0" err="1"/>
              <a:t>alrededor</a:t>
            </a:r>
            <a:r>
              <a:rPr lang="en-US" sz="2800" dirty="0"/>
              <a:t> de un </a:t>
            </a:r>
            <a:r>
              <a:rPr lang="en-US" sz="2800" dirty="0" err="1"/>
              <a:t>eje</a:t>
            </a:r>
            <a:r>
              <a:rPr lang="en-US" sz="2800" dirty="0"/>
              <a:t> vertical </a:t>
            </a:r>
            <a:r>
              <a:rPr lang="en-US" sz="2800" dirty="0" err="1"/>
              <a:t>que</a:t>
            </a:r>
            <a:r>
              <a:rPr lang="en-US" sz="2800" dirty="0"/>
              <a:t> NO </a:t>
            </a:r>
            <a:r>
              <a:rPr lang="en-US" sz="2800" dirty="0" err="1"/>
              <a:t>pasa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el </a:t>
            </a:r>
            <a:r>
              <a:rPr lang="en-US" sz="2800" dirty="0" err="1"/>
              <a:t>punto</a:t>
            </a:r>
            <a:r>
              <a:rPr lang="en-US" sz="2800" dirty="0"/>
              <a:t> de </a:t>
            </a:r>
            <a:r>
              <a:rPr lang="en-US" sz="2800" dirty="0" err="1"/>
              <a:t>contacto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Se </a:t>
            </a:r>
            <a:r>
              <a:rPr lang="en-US" sz="2800" dirty="0" err="1"/>
              <a:t>requiere</a:t>
            </a:r>
            <a:r>
              <a:rPr lang="en-US" sz="2800" dirty="0"/>
              <a:t> un par</a:t>
            </a:r>
            <a:r>
              <a:rPr lang="es-ES_tradnl" sz="2800" dirty="0" err="1"/>
              <a:t>ámetro</a:t>
            </a:r>
            <a:r>
              <a:rPr lang="es-ES_tradnl" sz="2800" dirty="0"/>
              <a:t> adicional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800" dirty="0"/>
              <a:t>B </a:t>
            </a:r>
            <a:r>
              <a:rPr lang="es-ES_tradnl" sz="2800" dirty="0">
                <a:sym typeface="Wingdings"/>
              </a:rPr>
              <a:t> punto de contacto conectado a A por una barra rígida AB de longitud 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/>
              <a:t>Par</a:t>
            </a:r>
            <a:r>
              <a:rPr lang="es-ES_tradnl" sz="2800" dirty="0" err="1"/>
              <a:t>ámetros</a:t>
            </a:r>
            <a:r>
              <a:rPr lang="es-ES_tradnl" sz="2800" dirty="0"/>
              <a:t> que varían en el tiempo:        y 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2800" dirty="0"/>
              <a:t>Omnidireccional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681" y="5658013"/>
            <a:ext cx="493841" cy="4185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2443" y="5652429"/>
            <a:ext cx="487462" cy="36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18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Restricciones</a:t>
            </a:r>
            <a:r>
              <a:rPr lang="en-US" dirty="0"/>
              <a:t> </a:t>
            </a:r>
            <a:r>
              <a:rPr lang="en-US" dirty="0" err="1"/>
              <a:t>cinem</a:t>
            </a:r>
            <a:r>
              <a:rPr lang="es-ES_tradnl" dirty="0"/>
              <a:t>áticas: </a:t>
            </a:r>
            <a:r>
              <a:rPr lang="en-US" dirty="0" err="1"/>
              <a:t>Ruedas</a:t>
            </a:r>
            <a:r>
              <a:rPr lang="en-US" dirty="0"/>
              <a:t> </a:t>
            </a:r>
            <a:r>
              <a:rPr lang="es-ES_tradnl" dirty="0">
                <a:sym typeface="Wingdings"/>
              </a:rPr>
              <a:t>esféricas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4056" y="1825625"/>
            <a:ext cx="3889744" cy="4351338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añade</a:t>
            </a:r>
            <a:r>
              <a:rPr lang="en-US" dirty="0"/>
              <a:t> </a:t>
            </a:r>
            <a:r>
              <a:rPr lang="en-US" dirty="0" err="1"/>
              <a:t>restricciones</a:t>
            </a:r>
            <a:r>
              <a:rPr lang="en-US" dirty="0"/>
              <a:t> </a:t>
            </a:r>
            <a:r>
              <a:rPr lang="en-US" dirty="0" err="1"/>
              <a:t>directas</a:t>
            </a:r>
            <a:endParaRPr lang="en-US" dirty="0"/>
          </a:p>
          <a:p>
            <a:r>
              <a:rPr lang="en-US" dirty="0"/>
              <a:t>No </a:t>
            </a:r>
            <a:r>
              <a:rPr lang="en-US" dirty="0" err="1"/>
              <a:t>tiene</a:t>
            </a:r>
            <a:r>
              <a:rPr lang="en-US" dirty="0"/>
              <a:t> un </a:t>
            </a:r>
            <a:r>
              <a:rPr lang="en-US" dirty="0" err="1"/>
              <a:t>eje</a:t>
            </a:r>
            <a:r>
              <a:rPr lang="en-US" dirty="0"/>
              <a:t> principal de </a:t>
            </a:r>
            <a:r>
              <a:rPr lang="en-US" dirty="0" err="1"/>
              <a:t>rotaci</a:t>
            </a:r>
            <a:r>
              <a:rPr lang="es-ES_tradnl" dirty="0" err="1"/>
              <a:t>ón</a:t>
            </a:r>
            <a:endParaRPr lang="es-ES_tradnl" dirty="0"/>
          </a:p>
          <a:p>
            <a:r>
              <a:rPr lang="es-ES_tradnl" dirty="0"/>
              <a:t>Omnidireccional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0" y="1690688"/>
            <a:ext cx="7414437" cy="51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56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Restricciones</a:t>
            </a:r>
            <a:r>
              <a:rPr lang="en-US" dirty="0"/>
              <a:t> </a:t>
            </a:r>
            <a:r>
              <a:rPr lang="en-US" dirty="0" err="1"/>
              <a:t>cinem</a:t>
            </a:r>
            <a:r>
              <a:rPr lang="es-ES_tradnl" dirty="0"/>
              <a:t>áticas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08088" cy="4351338"/>
          </a:xfrm>
        </p:spPr>
        <p:txBody>
          <a:bodyPr/>
          <a:lstStyle/>
          <a:p>
            <a:r>
              <a:rPr lang="en-US" dirty="0"/>
              <a:t>N </a:t>
            </a:r>
            <a:r>
              <a:rPr lang="en-US" dirty="0" err="1"/>
              <a:t>ruedas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s-ES_tradnl" dirty="0" err="1"/>
              <a:t>ándar</a:t>
            </a:r>
            <a:r>
              <a:rPr lang="es-ES_tradnl" dirty="0"/>
              <a:t>:</a:t>
            </a:r>
          </a:p>
          <a:p>
            <a:pPr lvl="1"/>
            <a:r>
              <a:rPr lang="es-ES_tradnl" dirty="0" err="1"/>
              <a:t>Nf</a:t>
            </a:r>
            <a:r>
              <a:rPr lang="es-ES_tradnl" dirty="0"/>
              <a:t> ruedas fijas</a:t>
            </a:r>
          </a:p>
          <a:p>
            <a:pPr lvl="1"/>
            <a:r>
              <a:rPr lang="es-ES_tradnl" dirty="0" err="1"/>
              <a:t>Ns</a:t>
            </a:r>
            <a:r>
              <a:rPr lang="es-ES_tradnl" dirty="0"/>
              <a:t> ruedas </a:t>
            </a:r>
            <a:r>
              <a:rPr lang="es-ES_tradnl" dirty="0" err="1"/>
              <a:t>direccionables</a:t>
            </a:r>
            <a:endParaRPr lang="es-ES_tradnl" dirty="0"/>
          </a:p>
          <a:p>
            <a:r>
              <a:rPr lang="es-ES_tradnl" dirty="0"/>
              <a:t>Ángulos de direccionamiento variables</a:t>
            </a:r>
          </a:p>
          <a:p>
            <a:r>
              <a:rPr lang="es-ES_tradnl" dirty="0"/>
              <a:t>Orientación de las </a:t>
            </a:r>
            <a:r>
              <a:rPr lang="es-ES_tradnl" dirty="0" err="1"/>
              <a:t>Nf</a:t>
            </a:r>
            <a:r>
              <a:rPr lang="es-ES_tradnl" dirty="0"/>
              <a:t> ruedas</a:t>
            </a:r>
          </a:p>
          <a:p>
            <a:r>
              <a:rPr lang="es-ES_tradnl" dirty="0"/>
              <a:t>Posiciones de rotación alrededor del eje horizontal, variables en tiempo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04" y="3083442"/>
            <a:ext cx="706179" cy="470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12" y="3576693"/>
            <a:ext cx="467081" cy="5689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916" y="4547561"/>
            <a:ext cx="848918" cy="520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724" y="4571429"/>
            <a:ext cx="765691" cy="4964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984040"/>
            <a:ext cx="3096597" cy="180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149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Restricciones</a:t>
            </a:r>
            <a:r>
              <a:rPr lang="en-US" dirty="0"/>
              <a:t> </a:t>
            </a:r>
            <a:r>
              <a:rPr lang="en-US" dirty="0" err="1"/>
              <a:t>cinem</a:t>
            </a:r>
            <a:r>
              <a:rPr lang="es-ES_tradnl" dirty="0"/>
              <a:t>áticas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228600" lvl="1">
              <a:spcBef>
                <a:spcPts val="1000"/>
              </a:spcBef>
            </a:pPr>
            <a:r>
              <a:rPr lang="en-US" sz="2700" dirty="0"/>
              <a:t>De </a:t>
            </a:r>
            <a:r>
              <a:rPr lang="en-US" sz="2700" dirty="0" err="1"/>
              <a:t>rotaci</a:t>
            </a:r>
            <a:r>
              <a:rPr lang="es-ES_tradnl" sz="2700" dirty="0" err="1"/>
              <a:t>ón</a:t>
            </a:r>
            <a:r>
              <a:rPr lang="es-ES_tradnl" sz="2700" dirty="0"/>
              <a:t> (Rolling): </a:t>
            </a:r>
            <a:r>
              <a:rPr lang="en-US" sz="2700" dirty="0" err="1"/>
              <a:t>Todas</a:t>
            </a:r>
            <a:r>
              <a:rPr lang="en-US" sz="2700" dirty="0"/>
              <a:t> las </a:t>
            </a:r>
            <a:r>
              <a:rPr lang="en-US" sz="2700" dirty="0" err="1"/>
              <a:t>ruedas</a:t>
            </a:r>
            <a:r>
              <a:rPr lang="en-US" sz="2700" dirty="0"/>
              <a:t> </a:t>
            </a:r>
            <a:r>
              <a:rPr lang="en-US" sz="2700" dirty="0" err="1"/>
              <a:t>deben</a:t>
            </a:r>
            <a:r>
              <a:rPr lang="en-US" sz="2700" dirty="0"/>
              <a:t> </a:t>
            </a:r>
            <a:r>
              <a:rPr lang="en-US" sz="2700" dirty="0" err="1"/>
              <a:t>girar</a:t>
            </a:r>
            <a:r>
              <a:rPr lang="en-US" sz="2700" dirty="0"/>
              <a:t> </a:t>
            </a:r>
            <a:r>
              <a:rPr lang="en-US" sz="2700" dirty="0" err="1"/>
              <a:t>alrededor</a:t>
            </a:r>
            <a:r>
              <a:rPr lang="en-US" sz="2700" dirty="0"/>
              <a:t> de sus </a:t>
            </a:r>
            <a:r>
              <a:rPr lang="en-US" sz="2700" dirty="0" err="1"/>
              <a:t>ejes</a:t>
            </a:r>
            <a:r>
              <a:rPr lang="en-US" sz="2700" dirty="0"/>
              <a:t> </a:t>
            </a:r>
            <a:r>
              <a:rPr lang="en-US" sz="2700" dirty="0" err="1"/>
              <a:t>horizontales</a:t>
            </a:r>
            <a:r>
              <a:rPr lang="en-US" sz="2700" dirty="0"/>
              <a:t>, de modo que la </a:t>
            </a:r>
            <a:r>
              <a:rPr lang="en-US" sz="2700" dirty="0" err="1"/>
              <a:t>rotaci</a:t>
            </a:r>
            <a:r>
              <a:rPr lang="es-ES_tradnl" sz="2700" dirty="0" err="1"/>
              <a:t>ón</a:t>
            </a:r>
            <a:r>
              <a:rPr lang="es-ES_tradnl" sz="2700" dirty="0"/>
              <a:t> ocurra en el punto de contacto con el piso</a:t>
            </a:r>
            <a:endParaRPr lang="en-US" sz="2700" dirty="0"/>
          </a:p>
          <a:p>
            <a:pPr marL="0" indent="0">
              <a:buNone/>
            </a:pPr>
            <a:endParaRPr lang="es-ES_tradnl" sz="2100" dirty="0"/>
          </a:p>
          <a:p>
            <a:pPr marL="0" indent="0">
              <a:buNone/>
            </a:pPr>
            <a:endParaRPr lang="es-ES_tradnl" sz="1600" dirty="0"/>
          </a:p>
          <a:p>
            <a:pPr lvl="1"/>
            <a:r>
              <a:rPr lang="es-ES_tradnl" dirty="0">
                <a:sym typeface="Wingdings"/>
              </a:rPr>
              <a:t>J1  proyecciones de los movimientos de las ruedas a lo largo de los planos de cada rueda (Matriz Jacobiana)</a:t>
            </a:r>
          </a:p>
          <a:p>
            <a:pPr marL="457200" lvl="1" indent="0">
              <a:buNone/>
            </a:pPr>
            <a:endParaRPr lang="es-ES_tradnl" sz="400" dirty="0">
              <a:sym typeface="Wingdings"/>
            </a:endParaRPr>
          </a:p>
          <a:p>
            <a:pPr marL="457200" lvl="1" indent="0">
              <a:buNone/>
            </a:pPr>
            <a:r>
              <a:rPr lang="es-ES_tradnl" dirty="0">
                <a:sym typeface="Wingdings"/>
              </a:rPr>
              <a:t>	</a:t>
            </a:r>
            <a:r>
              <a:rPr lang="es-ES_tradnl" sz="2200" dirty="0">
                <a:sym typeface="Wingdings"/>
              </a:rPr>
              <a:t>ruedas estándar: </a:t>
            </a:r>
            <a:endParaRPr lang="es-ES_tradnl" dirty="0">
              <a:sym typeface="Wingdings"/>
            </a:endParaRPr>
          </a:p>
          <a:p>
            <a:pPr marL="457200" lvl="1" indent="0">
              <a:buNone/>
            </a:pPr>
            <a:endParaRPr lang="es-ES_tradnl" dirty="0">
              <a:sym typeface="Wingdings"/>
            </a:endParaRPr>
          </a:p>
          <a:p>
            <a:pPr marL="457200" lvl="1" indent="0">
              <a:buNone/>
            </a:pPr>
            <a:r>
              <a:rPr lang="es-ES_tradnl" dirty="0">
                <a:sym typeface="Wingdings"/>
              </a:rPr>
              <a:t>	ruedas suecas:</a:t>
            </a:r>
          </a:p>
          <a:p>
            <a:pPr marL="457200" lvl="1" indent="0">
              <a:buNone/>
            </a:pPr>
            <a:endParaRPr lang="es-ES_tradnl" sz="800" dirty="0">
              <a:sym typeface="Wingdings"/>
            </a:endParaRPr>
          </a:p>
          <a:p>
            <a:pPr lvl="1"/>
            <a:r>
              <a:rPr lang="es-ES_tradnl" dirty="0"/>
              <a:t>J2: </a:t>
            </a:r>
            <a:r>
              <a:rPr lang="es-ES_tradnl" dirty="0">
                <a:sym typeface="Wingdings"/>
              </a:rPr>
              <a:t>matriz diagonal de </a:t>
            </a:r>
            <a:r>
              <a:rPr lang="es-ES_tradnl" dirty="0" err="1">
                <a:sym typeface="Wingdings"/>
              </a:rPr>
              <a:t>NxN</a:t>
            </a:r>
            <a:r>
              <a:rPr lang="es-ES_tradnl" dirty="0">
                <a:sym typeface="Wingdings"/>
              </a:rPr>
              <a:t> de los radios (r) de las ruedas (N es el número de ruedas)</a:t>
            </a:r>
          </a:p>
          <a:p>
            <a:pPr lvl="2"/>
            <a:r>
              <a:rPr lang="es-ES_tradnl" dirty="0">
                <a:sym typeface="Wingdings"/>
              </a:rPr>
              <a:t>Ruedas estándar: </a:t>
            </a:r>
            <a:r>
              <a:rPr lang="es-ES_tradnl" dirty="0" err="1">
                <a:sym typeface="Wingdings"/>
              </a:rPr>
              <a:t>diag</a:t>
            </a:r>
            <a:r>
              <a:rPr lang="es-ES_tradnl" dirty="0">
                <a:sym typeface="Wingdings"/>
              </a:rPr>
              <a:t>(r)</a:t>
            </a:r>
          </a:p>
          <a:p>
            <a:pPr lvl="2"/>
            <a:r>
              <a:rPr lang="es-ES_tradnl" dirty="0">
                <a:sym typeface="Wingdings"/>
              </a:rPr>
              <a:t>Ruedas suecas: </a:t>
            </a:r>
            <a:r>
              <a:rPr lang="es-ES_tradnl" dirty="0" err="1">
                <a:sym typeface="Wingdings"/>
              </a:rPr>
              <a:t>diag</a:t>
            </a:r>
            <a:r>
              <a:rPr lang="es-ES_tradnl" dirty="0">
                <a:sym typeface="Wingdings"/>
              </a:rPr>
              <a:t>(r)Cos(</a:t>
            </a:r>
            <a:r>
              <a:rPr lang="el-GR" dirty="0">
                <a:sym typeface="Wingdings"/>
              </a:rPr>
              <a:t>γ</a:t>
            </a:r>
            <a:r>
              <a:rPr lang="es-CO" dirty="0">
                <a:sym typeface="Wingdings"/>
              </a:rPr>
              <a:t>)</a:t>
            </a:r>
            <a:endParaRPr lang="es-ES_tradnl" dirty="0">
              <a:sym typeface="Wingdings"/>
            </a:endParaRPr>
          </a:p>
          <a:p>
            <a:pPr lvl="1"/>
            <a:r>
              <a:rPr lang="es-ES_tradnl" dirty="0">
                <a:sym typeface="Wingdings"/>
              </a:rPr>
              <a:t>R es la matriz de rotación alrededor de z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297" y="2461484"/>
            <a:ext cx="4244268" cy="861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825721-9571-45A8-AF19-712791EDB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059"/>
          <a:stretch/>
        </p:blipFill>
        <p:spPr>
          <a:xfrm>
            <a:off x="3834742" y="3773935"/>
            <a:ext cx="4163915" cy="68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07221B-95B9-4CB2-86EE-6C58945DC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564" y="4343297"/>
            <a:ext cx="5265281" cy="62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4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Restricciones</a:t>
            </a:r>
            <a:r>
              <a:rPr lang="en-US" dirty="0"/>
              <a:t> </a:t>
            </a:r>
            <a:r>
              <a:rPr lang="en-US" dirty="0" err="1"/>
              <a:t>cinem</a:t>
            </a:r>
            <a:r>
              <a:rPr lang="es-ES_tradnl" dirty="0"/>
              <a:t>áticas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700" dirty="0"/>
              <a:t>De </a:t>
            </a:r>
            <a:r>
              <a:rPr lang="en-US" sz="2700" dirty="0" err="1"/>
              <a:t>deslizamiento</a:t>
            </a:r>
            <a:r>
              <a:rPr lang="en-US" sz="2700" dirty="0"/>
              <a:t> (sliding): </a:t>
            </a:r>
            <a:r>
              <a:rPr lang="en-US" sz="2700" dirty="0" err="1"/>
              <a:t>sobre</a:t>
            </a:r>
            <a:r>
              <a:rPr lang="en-US" sz="2700" dirty="0"/>
              <a:t> </a:t>
            </a:r>
            <a:r>
              <a:rPr lang="en-US" sz="2700" dirty="0" err="1"/>
              <a:t>todas</a:t>
            </a:r>
            <a:r>
              <a:rPr lang="en-US" sz="2700" dirty="0"/>
              <a:t> las </a:t>
            </a:r>
            <a:r>
              <a:rPr lang="en-US" sz="2700" dirty="0" err="1"/>
              <a:t>ruedas</a:t>
            </a:r>
            <a:r>
              <a:rPr lang="en-US" sz="2700" dirty="0"/>
              <a:t> </a:t>
            </a:r>
            <a:r>
              <a:rPr lang="en-US" sz="2700" dirty="0" err="1"/>
              <a:t>est</a:t>
            </a:r>
            <a:r>
              <a:rPr lang="es-ES_tradnl" sz="2700" dirty="0" err="1"/>
              <a:t>ándar</a:t>
            </a:r>
            <a:r>
              <a:rPr lang="es-ES_tradnl" sz="2700" dirty="0"/>
              <a:t> </a:t>
            </a:r>
            <a:r>
              <a:rPr lang="es-ES_tradnl" sz="2700" dirty="0">
                <a:sym typeface="Wingdings"/>
              </a:rPr>
              <a:t> las componentes de movimiento, ortogonal a sus planos debe ser cero. No hay deslizamiento en el eje vertical de la rueda</a:t>
            </a:r>
          </a:p>
          <a:p>
            <a:endParaRPr lang="es-ES_tradnl" sz="2700" dirty="0">
              <a:sym typeface="Wingdings"/>
            </a:endParaRPr>
          </a:p>
          <a:p>
            <a:endParaRPr lang="es-ES_tradnl" sz="2700" dirty="0">
              <a:sym typeface="Wingdings"/>
            </a:endParaRPr>
          </a:p>
          <a:p>
            <a:endParaRPr lang="es-ES_tradnl" sz="2700" dirty="0">
              <a:sym typeface="Wingdings"/>
            </a:endParaRPr>
          </a:p>
          <a:p>
            <a:r>
              <a:rPr lang="es-ES_tradnl" sz="2700" dirty="0">
                <a:sym typeface="Wingdings"/>
              </a:rPr>
              <a:t>La matriz C1 se obtiene considerando solo las ruedas estándar, sin considerar ruedas omnidireccionales</a:t>
            </a:r>
          </a:p>
          <a:p>
            <a:endParaRPr lang="es-ES_tradnl" sz="2700" dirty="0">
              <a:sym typeface="Wingdings"/>
            </a:endParaRPr>
          </a:p>
          <a:p>
            <a:endParaRPr lang="es-ES_tradnl" sz="2700" dirty="0">
              <a:sym typeface="Wingdings"/>
            </a:endParaRPr>
          </a:p>
          <a:p>
            <a:pPr marL="0" indent="0">
              <a:buNone/>
            </a:pPr>
            <a:endParaRPr lang="es-ES_tradnl" dirty="0">
              <a:sym typeface="Wingdings"/>
            </a:endParaRPr>
          </a:p>
          <a:p>
            <a:pPr marL="0" indent="0">
              <a:buNone/>
            </a:pPr>
            <a:r>
              <a:rPr lang="es-ES_tradnl" dirty="0">
                <a:sym typeface="Wingdings"/>
              </a:rPr>
              <a:t>			</a:t>
            </a:r>
          </a:p>
          <a:p>
            <a:pPr marL="0" indent="0">
              <a:buNone/>
            </a:pPr>
            <a:endParaRPr lang="es-ES_tradnl" dirty="0"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264" y="2908097"/>
            <a:ext cx="3951472" cy="790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A3E532-A367-4B14-B5D2-46B3E933C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734" y="4651682"/>
            <a:ext cx="4410547" cy="79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98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41F66-A830-4FA2-9DCB-1E4B839A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000" dirty="0"/>
              <a:t>Modelo de cinemática directa (por restricciones)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4C918-DB55-451C-BD61-171226F8B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/>
              <a:t>Dadas las velocidades de las ruedas, obtener la velocidad del robot en el marco inercial</a:t>
            </a:r>
          </a:p>
          <a:p>
            <a:r>
              <a:rPr lang="es-CO" sz="2400" dirty="0"/>
              <a:t>Obtener los parámetros de las ruedas del robot</a:t>
            </a:r>
          </a:p>
          <a:p>
            <a:r>
              <a:rPr lang="es-CO" sz="2400" dirty="0"/>
              <a:t>Obtener las matrices J1 y C1 de las restricciones cinemáticas del robot, según el tipo de </a:t>
            </a:r>
            <a:r>
              <a:rPr lang="es-CO" sz="2400"/>
              <a:t>rued</a:t>
            </a:r>
            <a:endParaRPr lang="es-CO" sz="2400" dirty="0"/>
          </a:p>
          <a:p>
            <a:r>
              <a:rPr lang="es-CO" sz="2400" dirty="0"/>
              <a:t>De forma compacta el modelo se puede expresar así:</a:t>
            </a:r>
          </a:p>
          <a:p>
            <a:pPr marL="0" indent="0">
              <a:buNone/>
            </a:pPr>
            <a:r>
              <a:rPr lang="es-CO" sz="2400" dirty="0"/>
              <a:t>							      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81ABAB-5865-4556-A889-1F03E99AC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086" y="4399048"/>
            <a:ext cx="4451827" cy="177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17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1C40F-8EA6-443F-8D98-98C395F1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Robots móviles con ruedas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09092-2330-42DB-8CBE-412553AF2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Por qué utilizar un robot con ruedas?</a:t>
            </a:r>
          </a:p>
          <a:p>
            <a:pPr lvl="1"/>
            <a:r>
              <a:rPr lang="es-CO" dirty="0"/>
              <a:t>Superficies planas: más eficiente</a:t>
            </a:r>
          </a:p>
          <a:p>
            <a:pPr lvl="1"/>
            <a:r>
              <a:rPr lang="es-CO" dirty="0"/>
              <a:t>Complejidad tecnológica baja (construcción, mantenimiento, control)</a:t>
            </a:r>
          </a:p>
          <a:p>
            <a:r>
              <a:rPr lang="es-CO" dirty="0"/>
              <a:t>Cinemática directa e inversa (diferencial)</a:t>
            </a:r>
          </a:p>
          <a:p>
            <a:pPr lvl="1"/>
            <a:r>
              <a:rPr lang="es-CO" dirty="0"/>
              <a:t>Restricciones cinemáticas</a:t>
            </a:r>
          </a:p>
          <a:p>
            <a:pPr lvl="1"/>
            <a:r>
              <a:rPr lang="es-CO" dirty="0"/>
              <a:t>Diferentes tipos de ruedas</a:t>
            </a:r>
          </a:p>
        </p:txBody>
      </p:sp>
    </p:spTree>
    <p:extLst>
      <p:ext uri="{BB962C8B-B14F-4D97-AF65-F5344CB8AC3E}">
        <p14:creationId xmlns:p14="http://schemas.microsoft.com/office/powerpoint/2010/main" val="39401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: Robot </a:t>
            </a:r>
            <a:r>
              <a:rPr lang="en-US" dirty="0" err="1"/>
              <a:t>diferencial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999"/>
            <a:ext cx="8191713" cy="472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Tarea</a:t>
            </a:r>
            <a:r>
              <a:rPr lang="en-US" dirty="0"/>
              <a:t>: Robot </a:t>
            </a:r>
            <a:r>
              <a:rPr lang="en-US" dirty="0" err="1"/>
              <a:t>omnidireccional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34013" cy="4351338"/>
          </a:xfrm>
        </p:spPr>
        <p:txBody>
          <a:bodyPr/>
          <a:lstStyle/>
          <a:p>
            <a:r>
              <a:rPr lang="en-US" dirty="0"/>
              <a:t>XR </a:t>
            </a:r>
            <a:r>
              <a:rPr lang="en-US" dirty="0" err="1"/>
              <a:t>colineal</a:t>
            </a:r>
            <a:r>
              <a:rPr lang="en-US" dirty="0"/>
              <a:t> con el </a:t>
            </a:r>
            <a:r>
              <a:rPr lang="en-US" dirty="0" err="1"/>
              <a:t>eje</a:t>
            </a:r>
            <a:r>
              <a:rPr lang="en-US" dirty="0"/>
              <a:t> de la </a:t>
            </a:r>
            <a:r>
              <a:rPr lang="en-US" dirty="0" err="1"/>
              <a:t>rueda</a:t>
            </a:r>
            <a:r>
              <a:rPr lang="en-US" dirty="0"/>
              <a:t>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213" y="1690688"/>
            <a:ext cx="5257800" cy="470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8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Marcos de </a:t>
            </a:r>
            <a:r>
              <a:rPr lang="en-US" sz="4000" dirty="0" err="1"/>
              <a:t>referencia</a:t>
            </a:r>
            <a:r>
              <a:rPr lang="en-US" sz="4000" dirty="0"/>
              <a:t> local 		   y global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269" y="1663027"/>
            <a:ext cx="5570245" cy="52922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411" y="1372279"/>
            <a:ext cx="636385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charset="0"/>
              <a:buChar char="•"/>
            </a:pPr>
            <a:r>
              <a:rPr lang="en-US" sz="2400" dirty="0"/>
              <a:t>Marco de </a:t>
            </a:r>
            <a:r>
              <a:rPr lang="en-US" sz="2400" dirty="0" err="1"/>
              <a:t>referencia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</a:t>
            </a:r>
            <a:r>
              <a:rPr lang="en-US" sz="2400" dirty="0" err="1"/>
              <a:t>restricciones</a:t>
            </a:r>
            <a:r>
              <a:rPr lang="en-US" sz="2400" dirty="0"/>
              <a:t> de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rueda</a:t>
            </a:r>
            <a:r>
              <a:rPr lang="en-US" sz="2400" dirty="0"/>
              <a:t> 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n-US" sz="2400" dirty="0"/>
              <a:t>Robot </a:t>
            </a:r>
            <a:r>
              <a:rPr lang="en-US" sz="2400" dirty="0">
                <a:sym typeface="Wingdings"/>
              </a:rPr>
              <a:t> </a:t>
            </a:r>
            <a:r>
              <a:rPr lang="en-US" sz="2400" dirty="0" err="1"/>
              <a:t>cuerpo</a:t>
            </a:r>
            <a:r>
              <a:rPr lang="en-US" sz="2400" dirty="0"/>
              <a:t> r</a:t>
            </a:r>
            <a:r>
              <a:rPr lang="es-ES_tradnl" sz="2400" dirty="0" err="1"/>
              <a:t>ígido</a:t>
            </a:r>
            <a:r>
              <a:rPr lang="es-ES_tradnl" sz="2400" dirty="0"/>
              <a:t>. Se </a:t>
            </a:r>
            <a:r>
              <a:rPr lang="en-US" sz="2400" dirty="0" err="1"/>
              <a:t>mueve</a:t>
            </a:r>
            <a:r>
              <a:rPr lang="en-US" sz="2400" dirty="0"/>
              <a:t> en un </a:t>
            </a:r>
            <a:r>
              <a:rPr lang="en-US" sz="2400" dirty="0" err="1"/>
              <a:t>plano</a:t>
            </a:r>
            <a:r>
              <a:rPr lang="en-US" sz="2400" dirty="0"/>
              <a:t> horizontal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n-US" sz="2400" dirty="0" err="1"/>
              <a:t>Dimensi</a:t>
            </a:r>
            <a:r>
              <a:rPr lang="es-ES_tradnl" sz="2400" dirty="0" err="1"/>
              <a:t>ón</a:t>
            </a:r>
            <a:r>
              <a:rPr lang="es-ES_tradnl" sz="2400" dirty="0"/>
              <a:t>: 3 </a:t>
            </a:r>
            <a:r>
              <a:rPr lang="es-ES_tradnl" sz="2400" dirty="0">
                <a:sym typeface="Wingdings"/>
              </a:rPr>
              <a:t> 2 </a:t>
            </a:r>
            <a:r>
              <a:rPr lang="es-ES_tradnl" sz="2400" dirty="0" err="1">
                <a:sym typeface="Wingdings"/>
              </a:rPr>
              <a:t>DoF</a:t>
            </a:r>
            <a:r>
              <a:rPr lang="es-ES_tradnl" sz="2400" dirty="0">
                <a:sym typeface="Wingdings"/>
              </a:rPr>
              <a:t> posición; 1 </a:t>
            </a:r>
            <a:r>
              <a:rPr lang="es-ES_tradnl" sz="2400" dirty="0" err="1">
                <a:sym typeface="Wingdings"/>
              </a:rPr>
              <a:t>DoF</a:t>
            </a:r>
            <a:r>
              <a:rPr lang="es-ES_tradnl" sz="2400" dirty="0">
                <a:sym typeface="Wingdings"/>
              </a:rPr>
              <a:t> orientación a lo largo del eje vertical que es</a:t>
            </a:r>
            <a:r>
              <a:rPr lang="en-US" sz="2400" dirty="0"/>
              <a:t> </a:t>
            </a:r>
            <a:r>
              <a:rPr lang="en-US" sz="2400" dirty="0" err="1"/>
              <a:t>ortogonal</a:t>
            </a:r>
            <a:r>
              <a:rPr lang="en-US" sz="2400" dirty="0"/>
              <a:t> al </a:t>
            </a:r>
            <a:r>
              <a:rPr lang="en-US" sz="2400" dirty="0" err="1"/>
              <a:t>plano</a:t>
            </a:r>
            <a:r>
              <a:rPr lang="en-US" sz="2400" dirty="0"/>
              <a:t>. No se </a:t>
            </a:r>
            <a:r>
              <a:rPr lang="en-US" sz="2400" dirty="0" err="1"/>
              <a:t>consideran</a:t>
            </a:r>
            <a:r>
              <a:rPr lang="en-US" sz="2400" dirty="0"/>
              <a:t> </a:t>
            </a:r>
            <a:r>
              <a:rPr lang="en-US" sz="2400" dirty="0" err="1"/>
              <a:t>DoF</a:t>
            </a:r>
            <a:r>
              <a:rPr lang="en-US" sz="2400" dirty="0"/>
              <a:t> </a:t>
            </a:r>
            <a:r>
              <a:rPr lang="en-US" sz="2400" dirty="0" err="1"/>
              <a:t>adicionales</a:t>
            </a:r>
            <a:r>
              <a:rPr lang="en-US" sz="2400" dirty="0"/>
              <a:t> </a:t>
            </a:r>
            <a:r>
              <a:rPr lang="en-US" sz="2400" dirty="0" err="1"/>
              <a:t>debido</a:t>
            </a:r>
            <a:r>
              <a:rPr lang="en-US" sz="2400" dirty="0"/>
              <a:t> a </a:t>
            </a:r>
            <a:r>
              <a:rPr lang="en-US" sz="2400" dirty="0" err="1"/>
              <a:t>las</a:t>
            </a:r>
            <a:r>
              <a:rPr lang="en-US" sz="2400" dirty="0"/>
              <a:t> </a:t>
            </a:r>
            <a:r>
              <a:rPr lang="en-US" sz="2400" dirty="0" err="1"/>
              <a:t>ruedas</a:t>
            </a:r>
            <a:endParaRPr lang="en-US" sz="2400" dirty="0"/>
          </a:p>
          <a:p>
            <a:pPr marL="342900" indent="-342900" algn="just">
              <a:buFont typeface="Arial" charset="0"/>
              <a:buChar char="•"/>
            </a:pPr>
            <a:r>
              <a:rPr lang="en-US" sz="2400" dirty="0"/>
              <a:t>La </a:t>
            </a:r>
            <a:r>
              <a:rPr lang="en-US" sz="2400" dirty="0" err="1"/>
              <a:t>posici</a:t>
            </a:r>
            <a:r>
              <a:rPr lang="es-ES_tradnl" sz="2400" dirty="0" err="1"/>
              <a:t>ón</a:t>
            </a:r>
            <a:r>
              <a:rPr lang="es-ES_tradnl" sz="2400" dirty="0"/>
              <a:t> P en el marco de referencia global se expresa con: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en-US" sz="2400" dirty="0"/>
              <a:t>Las </a:t>
            </a:r>
            <a:r>
              <a:rPr lang="en-US" sz="2400" dirty="0" err="1"/>
              <a:t>coordenadas</a:t>
            </a:r>
            <a:r>
              <a:rPr lang="en-US" sz="2400" dirty="0"/>
              <a:t> x, y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en-US" sz="2400" dirty="0"/>
              <a:t>La </a:t>
            </a:r>
            <a:r>
              <a:rPr lang="en-US" sz="2400" dirty="0" err="1"/>
              <a:t>diferencia</a:t>
            </a:r>
            <a:r>
              <a:rPr lang="en-US" sz="2400" dirty="0"/>
              <a:t> angular entre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marcos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⍬ </a:t>
            </a:r>
          </a:p>
          <a:p>
            <a:pPr algn="just"/>
            <a:endParaRPr lang="es-ES_tradnl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811" y="846563"/>
            <a:ext cx="1535347" cy="398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980" y="827136"/>
            <a:ext cx="1322960" cy="3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Representar</a:t>
            </a:r>
            <a:r>
              <a:rPr lang="en-US" dirty="0"/>
              <a:t> la </a:t>
            </a:r>
            <a:r>
              <a:rPr lang="en-US" dirty="0" err="1"/>
              <a:t>posici</a:t>
            </a:r>
            <a:r>
              <a:rPr lang="es-ES_tradnl" dirty="0" err="1"/>
              <a:t>ón</a:t>
            </a:r>
            <a:r>
              <a:rPr lang="es-ES_tradnl" dirty="0"/>
              <a:t> del robot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3220" y="2188230"/>
            <a:ext cx="1051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500" dirty="0" err="1"/>
              <a:t>Descripci</a:t>
            </a:r>
            <a:r>
              <a:rPr lang="es-ES_tradnl" sz="2500" dirty="0" err="1"/>
              <a:t>ón</a:t>
            </a:r>
            <a:r>
              <a:rPr lang="es-ES_tradnl" sz="2500" dirty="0"/>
              <a:t> del movimiento en términos de las componentes </a:t>
            </a:r>
            <a:r>
              <a:rPr lang="es-ES_tradnl" sz="2500" dirty="0">
                <a:sym typeface="Wingdings"/>
              </a:rPr>
              <a:t> mapear el movimiento a lo largo de los ejes del marco global al movimiento a lo largo de los ejes del marco local, en función de la pose actual del robot</a:t>
            </a:r>
          </a:p>
          <a:p>
            <a:pPr algn="just"/>
            <a:r>
              <a:rPr lang="es-ES_tradnl" sz="2500" dirty="0">
                <a:sym typeface="Wingdings"/>
              </a:rPr>
              <a:t>Para ello se utiliza la matriz de rotación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alineado</a:t>
            </a:r>
            <a:r>
              <a:rPr lang="en-US" dirty="0"/>
              <a:t> con el </a:t>
            </a:r>
            <a:r>
              <a:rPr lang="en-US" dirty="0" err="1"/>
              <a:t>eje</a:t>
            </a:r>
            <a:r>
              <a:rPr lang="en-US" dirty="0"/>
              <a:t> global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51706" cy="4351338"/>
          </a:xfrm>
        </p:spPr>
        <p:txBody>
          <a:bodyPr/>
          <a:lstStyle/>
          <a:p>
            <a:r>
              <a:rPr lang="en-US" dirty="0"/>
              <a:t>Dada una </a:t>
            </a:r>
            <a:r>
              <a:rPr lang="en-US" dirty="0" err="1"/>
              <a:t>velocidad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marco</a:t>
            </a:r>
            <a:r>
              <a:rPr lang="en-US" dirty="0"/>
              <a:t> de </a:t>
            </a:r>
            <a:r>
              <a:rPr lang="en-US" dirty="0" err="1"/>
              <a:t>referencia</a:t>
            </a:r>
            <a:r>
              <a:rPr lang="en-US" dirty="0"/>
              <a:t> global,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calcular</a:t>
            </a:r>
            <a:r>
              <a:rPr lang="en-US" dirty="0"/>
              <a:t> las </a:t>
            </a:r>
            <a:r>
              <a:rPr lang="en-US" dirty="0" err="1"/>
              <a:t>componentes</a:t>
            </a:r>
            <a:r>
              <a:rPr lang="en-US" dirty="0"/>
              <a:t> en los </a:t>
            </a:r>
            <a:r>
              <a:rPr lang="en-US" dirty="0" err="1"/>
              <a:t>ejes</a:t>
            </a:r>
            <a:r>
              <a:rPr lang="en-US" dirty="0"/>
              <a:t> locales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9013" y="1873236"/>
            <a:ext cx="5129717" cy="4984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727" y="2195132"/>
            <a:ext cx="870137" cy="786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13" y="4001294"/>
            <a:ext cx="6530502" cy="231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51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cinemática</a:t>
            </a:r>
            <a:r>
              <a:rPr lang="en-US" dirty="0"/>
              <a:t> </a:t>
            </a:r>
            <a:r>
              <a:rPr lang="en-US" dirty="0" err="1"/>
              <a:t>directa</a:t>
            </a:r>
            <a:r>
              <a:rPr lang="en-US" dirty="0"/>
              <a:t>: Robot </a:t>
            </a:r>
            <a:r>
              <a:rPr lang="en-US" dirty="0" err="1"/>
              <a:t>diferencial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38200" y="1771340"/>
            <a:ext cx="7689111" cy="2677656"/>
            <a:chOff x="838200" y="2217905"/>
            <a:chExt cx="10056778" cy="2677656"/>
          </a:xfrm>
        </p:grpSpPr>
        <p:sp>
          <p:nvSpPr>
            <p:cNvPr id="3" name="TextBox 2"/>
            <p:cNvSpPr txBox="1"/>
            <p:nvPr/>
          </p:nvSpPr>
          <p:spPr>
            <a:xfrm>
              <a:off x="838200" y="2217905"/>
              <a:ext cx="1005677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Arial" charset="0"/>
                <a:buChar char="•"/>
              </a:pPr>
              <a:r>
                <a:rPr lang="en-US" sz="2800" dirty="0"/>
                <a:t>Robot con 2 </a:t>
              </a:r>
              <a:r>
                <a:rPr lang="en-US" sz="2800" dirty="0" err="1"/>
                <a:t>ruedas</a:t>
              </a:r>
              <a:r>
                <a:rPr lang="en-US" sz="2800" dirty="0"/>
                <a:t> de di</a:t>
              </a:r>
              <a:r>
                <a:rPr lang="es-ES_tradnl" sz="2800" dirty="0" err="1"/>
                <a:t>ámetro</a:t>
              </a:r>
              <a:r>
                <a:rPr lang="es-ES_tradnl" sz="2800" dirty="0"/>
                <a:t> r </a:t>
              </a:r>
            </a:p>
            <a:p>
              <a:pPr marL="457200" indent="-457200">
                <a:buFont typeface="Arial" charset="0"/>
                <a:buChar char="•"/>
              </a:pPr>
              <a:r>
                <a:rPr lang="es-ES_tradnl" sz="2800" dirty="0"/>
                <a:t>Punto P centrado entre 2 ruedas</a:t>
              </a:r>
            </a:p>
            <a:p>
              <a:pPr marL="457200" indent="-457200">
                <a:buFont typeface="Arial" charset="0"/>
                <a:buChar char="•"/>
              </a:pPr>
              <a:r>
                <a:rPr lang="es-ES_tradnl" sz="2800" dirty="0"/>
                <a:t>Cada rueda está a una distancia l de P</a:t>
              </a:r>
            </a:p>
            <a:p>
              <a:pPr marL="457200" indent="-457200">
                <a:buFont typeface="Arial" charset="0"/>
                <a:buChar char="•"/>
              </a:pPr>
              <a:r>
                <a:rPr lang="es-ES_tradnl" sz="2800" dirty="0"/>
                <a:t>Dados r, l, </a:t>
              </a:r>
              <a:r>
                <a:rPr lang="en-US" sz="2800" dirty="0"/>
                <a:t>⍬ y </a:t>
              </a:r>
              <a:r>
                <a:rPr lang="en-US" sz="2800" dirty="0" err="1"/>
                <a:t>las</a:t>
              </a:r>
              <a:r>
                <a:rPr lang="en-US" sz="2800" dirty="0"/>
                <a:t> </a:t>
              </a:r>
              <a:r>
                <a:rPr lang="en-US" sz="2800" dirty="0" err="1"/>
                <a:t>velocidades</a:t>
              </a:r>
              <a:r>
                <a:rPr lang="en-US" sz="2800" dirty="0"/>
                <a:t> de </a:t>
              </a:r>
              <a:r>
                <a:rPr lang="en-US" sz="2800" dirty="0" err="1"/>
                <a:t>giro</a:t>
              </a:r>
              <a:r>
                <a:rPr lang="en-US" sz="2800" dirty="0"/>
                <a:t> de </a:t>
              </a:r>
              <a:r>
                <a:rPr lang="en-US" sz="2800" dirty="0" err="1"/>
                <a:t>cada</a:t>
              </a:r>
              <a:r>
                <a:rPr lang="en-US" sz="2800" dirty="0"/>
                <a:t> </a:t>
              </a:r>
              <a:r>
                <a:rPr lang="en-US" sz="2800" dirty="0" err="1"/>
                <a:t>rueda</a:t>
              </a:r>
              <a:r>
                <a:rPr lang="en-US" sz="2800" dirty="0"/>
                <a:t>      y     </a:t>
              </a:r>
              <a:r>
                <a:rPr lang="en-US" sz="2800" dirty="0">
                  <a:sym typeface="Wingdings"/>
                </a:rPr>
                <a:t> se</a:t>
              </a:r>
              <a:r>
                <a:rPr lang="es-ES_tradnl" sz="2800" dirty="0"/>
                <a:t> obtiene la velocidad del robot en el marco global de referencia: Modelo DK</a:t>
              </a:r>
              <a:endParaRPr lang="en-US" sz="28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5721" y="4039951"/>
              <a:ext cx="485669" cy="3964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9559" y="4055122"/>
              <a:ext cx="559607" cy="36802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582" y="4448996"/>
            <a:ext cx="4912241" cy="206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3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Modelos</a:t>
            </a:r>
            <a:r>
              <a:rPr lang="en-US" dirty="0"/>
              <a:t> de </a:t>
            </a:r>
            <a:r>
              <a:rPr lang="en-US" dirty="0" err="1"/>
              <a:t>cinemática</a:t>
            </a:r>
            <a:r>
              <a:rPr lang="en-US" dirty="0"/>
              <a:t> </a:t>
            </a:r>
            <a:r>
              <a:rPr lang="en-US" dirty="0" err="1"/>
              <a:t>directa</a:t>
            </a:r>
            <a:r>
              <a:rPr lang="en-US" dirty="0"/>
              <a:t>: Robot </a:t>
            </a:r>
            <a:r>
              <a:rPr lang="en-US" dirty="0" err="1"/>
              <a:t>diferencial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8" y="1536556"/>
            <a:ext cx="9924915" cy="53214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601" y="2940047"/>
            <a:ext cx="3676245" cy="28036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54907" y="1233383"/>
            <a:ext cx="32841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Como </a:t>
            </a:r>
          </a:p>
          <a:p>
            <a:endParaRPr lang="en-US" sz="2800" dirty="0"/>
          </a:p>
          <a:p>
            <a:r>
              <a:rPr lang="en-US" sz="2800" dirty="0"/>
              <a:t>Se </a:t>
            </a:r>
            <a:r>
              <a:rPr lang="en-US" sz="2800" dirty="0" err="1"/>
              <a:t>calcula</a:t>
            </a:r>
            <a:r>
              <a:rPr lang="en-US" sz="2800" dirty="0"/>
              <a:t> la </a:t>
            </a:r>
            <a:r>
              <a:rPr lang="en-US" sz="2800" dirty="0" err="1"/>
              <a:t>contribuci</a:t>
            </a:r>
            <a:r>
              <a:rPr lang="es-ES_tradnl" sz="2800" dirty="0" err="1"/>
              <a:t>ón</a:t>
            </a:r>
            <a:r>
              <a:rPr lang="es-ES_tradnl" sz="2800" dirty="0"/>
              <a:t> de cada rueda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027" y="1527611"/>
            <a:ext cx="2249055" cy="55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16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Restricciones</a:t>
            </a:r>
            <a:r>
              <a:rPr lang="en-US" dirty="0"/>
              <a:t> </a:t>
            </a:r>
            <a:r>
              <a:rPr lang="en-US" dirty="0" err="1"/>
              <a:t>cinem</a:t>
            </a:r>
            <a:r>
              <a:rPr lang="es-ES_tradnl" dirty="0"/>
              <a:t>áticas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Restricciones</a:t>
            </a:r>
            <a:r>
              <a:rPr lang="en-US" dirty="0"/>
              <a:t> del </a:t>
            </a:r>
            <a:r>
              <a:rPr lang="en-US" dirty="0" err="1"/>
              <a:t>chasis</a:t>
            </a:r>
            <a:endParaRPr lang="en-US" dirty="0">
              <a:sym typeface="Wingdings"/>
            </a:endParaRPr>
          </a:p>
          <a:p>
            <a:r>
              <a:rPr lang="en-US" dirty="0" err="1">
                <a:sym typeface="Wingdings"/>
              </a:rPr>
              <a:t>Cada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rueda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impone</a:t>
            </a:r>
            <a:r>
              <a:rPr lang="en-US" dirty="0">
                <a:sym typeface="Wingdings"/>
              </a:rPr>
              <a:t> cero </a:t>
            </a:r>
            <a:r>
              <a:rPr lang="es-ES_tradnl" dirty="0" err="1">
                <a:sym typeface="Wingdings"/>
              </a:rPr>
              <a:t>ó</a:t>
            </a:r>
            <a:r>
              <a:rPr lang="es-ES_tradnl" dirty="0">
                <a:sym typeface="Wingdings"/>
              </a:rPr>
              <a:t> más restricciones en el movimiento del robot</a:t>
            </a:r>
          </a:p>
          <a:p>
            <a:r>
              <a:rPr lang="es-ES_tradnl" dirty="0">
                <a:sym typeface="Wingdings"/>
              </a:rPr>
              <a:t>Las ruedas tipo castor y esféricas no imponen restricciones cinemáticas al chasis (no se tienen en cuenta para el modelo)</a:t>
            </a:r>
          </a:p>
          <a:p>
            <a:r>
              <a:rPr lang="es-ES_tradnl" dirty="0">
                <a:sym typeface="Wingdings"/>
              </a:rPr>
              <a:t>Las únicas que imponen restricciones son las ruedas estándar: fijas y direccionables (y suecas)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8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Restricciones</a:t>
            </a:r>
            <a:r>
              <a:rPr lang="en-US" sz="4000" dirty="0"/>
              <a:t> </a:t>
            </a:r>
            <a:r>
              <a:rPr lang="en-US" sz="4000" dirty="0" err="1"/>
              <a:t>cinem</a:t>
            </a:r>
            <a:r>
              <a:rPr lang="es-ES_tradnl" sz="4000" dirty="0"/>
              <a:t>áticas (a través del modelo)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037"/>
            <a:ext cx="10802679" cy="5032375"/>
          </a:xfrm>
        </p:spPr>
        <p:txBody>
          <a:bodyPr>
            <a:noAutofit/>
          </a:bodyPr>
          <a:lstStyle/>
          <a:p>
            <a:r>
              <a:rPr lang="es-ES_tradnl" sz="2700" dirty="0"/>
              <a:t>Hay 4 tipos de ruedas básicos:</a:t>
            </a:r>
          </a:p>
          <a:p>
            <a:pPr lvl="1"/>
            <a:r>
              <a:rPr lang="es-ES_tradnl" sz="2300" dirty="0"/>
              <a:t>Estándar: fija y </a:t>
            </a:r>
            <a:r>
              <a:rPr lang="es-ES_tradnl" sz="2300" dirty="0" err="1"/>
              <a:t>direccionable</a:t>
            </a:r>
            <a:endParaRPr lang="es-ES_tradnl" sz="2300" dirty="0"/>
          </a:p>
          <a:p>
            <a:pPr lvl="1"/>
            <a:r>
              <a:rPr lang="es-ES_tradnl" sz="2300" dirty="0"/>
              <a:t>Tipo castor</a:t>
            </a:r>
          </a:p>
          <a:p>
            <a:pPr lvl="1"/>
            <a:r>
              <a:rPr lang="es-ES_tradnl" sz="2300" dirty="0"/>
              <a:t>Rueda omnidireccional: Sueca</a:t>
            </a:r>
          </a:p>
          <a:p>
            <a:pPr lvl="1"/>
            <a:r>
              <a:rPr lang="es-ES_tradnl" sz="2300" dirty="0"/>
              <a:t>Esférica</a:t>
            </a:r>
          </a:p>
          <a:p>
            <a:r>
              <a:rPr lang="en-US" sz="2700" dirty="0" err="1"/>
              <a:t>Asumimos</a:t>
            </a:r>
            <a:r>
              <a:rPr lang="en-US" sz="2700" dirty="0"/>
              <a:t>:</a:t>
            </a:r>
          </a:p>
          <a:p>
            <a:pPr lvl="1"/>
            <a:r>
              <a:rPr lang="en-US" sz="2300" dirty="0"/>
              <a:t>El </a:t>
            </a:r>
            <a:r>
              <a:rPr lang="en-US" sz="2300" dirty="0" err="1"/>
              <a:t>plano</a:t>
            </a:r>
            <a:r>
              <a:rPr lang="en-US" sz="2300" dirty="0"/>
              <a:t> de la </a:t>
            </a:r>
            <a:r>
              <a:rPr lang="en-US" sz="2300" dirty="0" err="1"/>
              <a:t>rueda</a:t>
            </a:r>
            <a:r>
              <a:rPr lang="en-US" sz="2300" dirty="0"/>
              <a:t> </a:t>
            </a:r>
            <a:r>
              <a:rPr lang="en-US" sz="2300" dirty="0" err="1"/>
              <a:t>permanece</a:t>
            </a:r>
            <a:r>
              <a:rPr lang="en-US" sz="2300" dirty="0"/>
              <a:t> vertical. </a:t>
            </a:r>
            <a:r>
              <a:rPr lang="en-US" sz="2300" dirty="0" err="1"/>
              <a:t>Existe</a:t>
            </a:r>
            <a:r>
              <a:rPr lang="en-US" sz="2300" dirty="0"/>
              <a:t> solo un </a:t>
            </a:r>
            <a:r>
              <a:rPr lang="en-US" sz="2300" dirty="0" err="1"/>
              <a:t>punto</a:t>
            </a:r>
            <a:r>
              <a:rPr lang="en-US" sz="2300" dirty="0"/>
              <a:t> de </a:t>
            </a:r>
            <a:r>
              <a:rPr lang="en-US" sz="2300" dirty="0" err="1"/>
              <a:t>contacto</a:t>
            </a:r>
            <a:r>
              <a:rPr lang="en-US" sz="2300" dirty="0"/>
              <a:t> entre la </a:t>
            </a:r>
            <a:r>
              <a:rPr lang="en-US" sz="2300" dirty="0" err="1"/>
              <a:t>rueda</a:t>
            </a:r>
            <a:r>
              <a:rPr lang="en-US" sz="2300" dirty="0"/>
              <a:t> y el </a:t>
            </a:r>
            <a:r>
              <a:rPr lang="en-US" sz="2300" dirty="0" err="1"/>
              <a:t>plano</a:t>
            </a:r>
            <a:endParaRPr lang="en-US" sz="2300" dirty="0"/>
          </a:p>
          <a:p>
            <a:pPr lvl="1"/>
            <a:r>
              <a:rPr lang="en-US" sz="2300" dirty="0"/>
              <a:t>No </a:t>
            </a:r>
            <a:r>
              <a:rPr lang="en-US" sz="2300" dirty="0" err="1"/>
              <a:t>existe</a:t>
            </a:r>
            <a:r>
              <a:rPr lang="en-US" sz="2300" dirty="0"/>
              <a:t> </a:t>
            </a:r>
            <a:r>
              <a:rPr lang="en-US" sz="2300" dirty="0" err="1"/>
              <a:t>deslizamiento</a:t>
            </a:r>
            <a:r>
              <a:rPr lang="en-US" sz="2300" dirty="0"/>
              <a:t> en el </a:t>
            </a:r>
            <a:r>
              <a:rPr lang="en-US" sz="2300" dirty="0" err="1"/>
              <a:t>punto</a:t>
            </a:r>
            <a:r>
              <a:rPr lang="en-US" sz="2300" dirty="0"/>
              <a:t> de </a:t>
            </a:r>
            <a:r>
              <a:rPr lang="en-US" sz="2300" dirty="0" err="1"/>
              <a:t>contacto</a:t>
            </a:r>
            <a:endParaRPr lang="en-US" sz="2300" dirty="0"/>
          </a:p>
          <a:p>
            <a:r>
              <a:rPr lang="en-US" sz="2700" dirty="0"/>
              <a:t>Se </a:t>
            </a:r>
            <a:r>
              <a:rPr lang="en-US" sz="2700" dirty="0" err="1"/>
              <a:t>presentan</a:t>
            </a:r>
            <a:r>
              <a:rPr lang="en-US" sz="2700" dirty="0"/>
              <a:t> 2 </a:t>
            </a:r>
            <a:r>
              <a:rPr lang="en-US" sz="2700" dirty="0" err="1"/>
              <a:t>restricciones</a:t>
            </a:r>
            <a:r>
              <a:rPr lang="en-US" sz="2700" dirty="0"/>
              <a:t> </a:t>
            </a:r>
            <a:r>
              <a:rPr lang="en-US" sz="2700" dirty="0" err="1"/>
              <a:t>cinem</a:t>
            </a:r>
            <a:r>
              <a:rPr lang="es-ES_tradnl" sz="2700" dirty="0"/>
              <a:t>áticas para cada rueda:</a:t>
            </a:r>
          </a:p>
          <a:p>
            <a:pPr lvl="1"/>
            <a:r>
              <a:rPr lang="es-ES_tradnl" sz="2300" dirty="0"/>
              <a:t>Rotación</a:t>
            </a:r>
          </a:p>
          <a:p>
            <a:pPr lvl="1"/>
            <a:r>
              <a:rPr lang="es-ES_tradnl" sz="2300" dirty="0"/>
              <a:t>Deslizamiento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669411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26483</TotalTime>
  <Words>937</Words>
  <Application>Microsoft Macintosh PowerPoint</Application>
  <PresentationFormat>Panorámica</PresentationFormat>
  <Paragraphs>113</Paragraphs>
  <Slides>21</Slides>
  <Notes>0</Notes>
  <HiddenSlides>3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Wingdings</vt:lpstr>
      <vt:lpstr>Office Theme</vt:lpstr>
      <vt:lpstr>INTRODUCCIÓN A LA ROBÓTICA MÓVIL</vt:lpstr>
      <vt:lpstr>Robots móviles con ruedas</vt:lpstr>
      <vt:lpstr>Marcos de referencia local      y global </vt:lpstr>
      <vt:lpstr>Representar la posición del robot</vt:lpstr>
      <vt:lpstr>Robot alineado con el eje global</vt:lpstr>
      <vt:lpstr>Modelos de cinemática directa: Robot diferencial</vt:lpstr>
      <vt:lpstr>Modelos de cinemática directa: Robot diferencial</vt:lpstr>
      <vt:lpstr>Restricciones cinemáticas</vt:lpstr>
      <vt:lpstr>Restricciones cinemáticas (a través del modelo)</vt:lpstr>
      <vt:lpstr>Restricciones cinemáticas: Ruedas estándar fijas </vt:lpstr>
      <vt:lpstr>Restricciones cinemáticas: Ruedas estándar direccionables</vt:lpstr>
      <vt:lpstr>Restricciones cinemáticas: Ruedas omnidireccionales  suecas</vt:lpstr>
      <vt:lpstr>Robot con ruedas suecas, DLR</vt:lpstr>
      <vt:lpstr>Restricciones cinemáticas: Ruedas tipo castor</vt:lpstr>
      <vt:lpstr>Restricciones cinemáticas: Ruedas esféricas</vt:lpstr>
      <vt:lpstr>Restricciones cinemáticas</vt:lpstr>
      <vt:lpstr>Restricciones cinemáticas</vt:lpstr>
      <vt:lpstr>Restricciones cinemáticas</vt:lpstr>
      <vt:lpstr>Modelo de cinemática directa (por restricciones)</vt:lpstr>
      <vt:lpstr>Ejemplo: Robot diferencial</vt:lpstr>
      <vt:lpstr>Tarea: Robot omnidireccional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restricciones cinematicas de ruedas estandar, tipo castor, omnidireccionales, y esferas. Ejemplos modelos cinematicos de distintas configuraciones de robots</dc:title>
  <dc:creator>Alexandra Velasco Vivas</dc:creator>
  <cp:lastModifiedBy>velasco-a@javeriana.edu.co</cp:lastModifiedBy>
  <cp:revision>83</cp:revision>
  <dcterms:created xsi:type="dcterms:W3CDTF">2016-03-24T23:49:29Z</dcterms:created>
  <dcterms:modified xsi:type="dcterms:W3CDTF">2025-05-14T00:52:46Z</dcterms:modified>
</cp:coreProperties>
</file>